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304" r:id="rId3"/>
    <p:sldId id="307" r:id="rId4"/>
    <p:sldId id="308" r:id="rId5"/>
    <p:sldId id="314" r:id="rId6"/>
    <p:sldId id="315" r:id="rId7"/>
    <p:sldId id="309" r:id="rId8"/>
    <p:sldId id="317" r:id="rId9"/>
    <p:sldId id="321" r:id="rId10"/>
    <p:sldId id="322" r:id="rId11"/>
    <p:sldId id="323" r:id="rId12"/>
    <p:sldId id="325" r:id="rId13"/>
    <p:sldId id="328" r:id="rId14"/>
    <p:sldId id="318" r:id="rId15"/>
    <p:sldId id="329" r:id="rId16"/>
    <p:sldId id="326" r:id="rId17"/>
    <p:sldId id="327" r:id="rId18"/>
    <p:sldId id="337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274" autoAdjust="0"/>
  </p:normalViewPr>
  <p:slideViewPr>
    <p:cSldViewPr snapToGrid="0">
      <p:cViewPr>
        <p:scale>
          <a:sx n="69" d="100"/>
          <a:sy n="69" d="100"/>
        </p:scale>
        <p:origin x="-684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30EED-6EE5-4861-85D3-764FC6188A68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112F7-55B8-4880-BDB8-C4DC7C28B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703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6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95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42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2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4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00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27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27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55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09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81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AFBD4-7638-4C30-AD9A-E388C5F623C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AD859-555A-472C-98E4-FF7B1DE5B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9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targethunter.net/" TargetMode="External"/><Relationship Id="rId3" Type="http://schemas.openxmlformats.org/officeDocument/2006/relationships/hyperlink" Target="http://www.tns-global.kz/ru/research/research_smi.php" TargetMode="External"/><Relationship Id="rId7" Type="http://schemas.openxmlformats.org/officeDocument/2006/relationships/hyperlink" Target="http://&#1094;&#1077;&#1088;&#1077;&#1073;&#1088;&#1086;.&#1088;&#1092;/" TargetMode="External"/><Relationship Id="rId2" Type="http://schemas.openxmlformats.org/officeDocument/2006/relationships/hyperlink" Target="https://zero.kz/?c=&amp;sr=kz&amp;pd=2592000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pepper.ninja/" TargetMode="External"/><Relationship Id="rId5" Type="http://schemas.openxmlformats.org/officeDocument/2006/relationships/hyperlink" Target="https://publer.pro/" TargetMode="External"/><Relationship Id="rId4" Type="http://schemas.openxmlformats.org/officeDocument/2006/relationships/hyperlink" Target="https://www.similarweb.com/" TargetMode="External"/><Relationship Id="rId9" Type="http://schemas.openxmlformats.org/officeDocument/2006/relationships/hyperlink" Target="https://www.socialbakers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aximilyahov.ru/hello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260" y="1434163"/>
            <a:ext cx="9812740" cy="54238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7973" y="-433953"/>
            <a:ext cx="8332922" cy="1665665"/>
          </a:xfrm>
        </p:spPr>
        <p:txBody>
          <a:bodyPr>
            <a:noAutofit/>
          </a:bodyPr>
          <a:lstStyle/>
          <a:p>
            <a:r>
              <a:rPr lang="ru-RU" sz="3600" dirty="0"/>
              <a:t>Инструменты интернет-маркетинга для </a:t>
            </a:r>
            <a:br>
              <a:rPr lang="ru-RU" sz="3600" dirty="0"/>
            </a:br>
            <a:r>
              <a:rPr lang="ru-RU" sz="3600" dirty="0"/>
              <a:t>PR-специалистов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3414635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7" name="Объект 6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6DC58DAE-D03B-4076-A894-FC760F5A75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38769" y="643466"/>
            <a:ext cx="5257794" cy="5568739"/>
          </a:xfrm>
          <a:prstGeom prst="rect">
            <a:avLst/>
          </a:prstGeom>
        </p:spPr>
      </p:pic>
      <p:sp>
        <p:nvSpPr>
          <p:cNvPr id="14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3035B4-8BAA-4BA5-8585-C06744481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TNS Global</a:t>
            </a:r>
          </a:p>
        </p:txBody>
      </p:sp>
    </p:spTree>
    <p:extLst>
      <p:ext uri="{BB962C8B-B14F-4D97-AF65-F5344CB8AC3E}">
        <p14:creationId xmlns:p14="http://schemas.microsoft.com/office/powerpoint/2010/main" val="2973134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26" name="Рисунок 3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54C4B4E7-411D-450A-95D3-D188429DD1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2122551"/>
            <a:ext cx="6780700" cy="2610569"/>
          </a:xfrm>
          <a:prstGeom prst="rect">
            <a:avLst/>
          </a:prstGeom>
        </p:spPr>
      </p:pic>
      <p:sp>
        <p:nvSpPr>
          <p:cNvPr id="33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3035B4-8BAA-4BA5-8585-C06744481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Similarweb</a:t>
            </a:r>
          </a:p>
        </p:txBody>
      </p:sp>
    </p:spTree>
    <p:extLst>
      <p:ext uri="{BB962C8B-B14F-4D97-AF65-F5344CB8AC3E}">
        <p14:creationId xmlns:p14="http://schemas.microsoft.com/office/powerpoint/2010/main" val="2711450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4" name="Объект 3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07135780-D373-429E-B4E5-A050AC3128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969831"/>
            <a:ext cx="6780700" cy="4916008"/>
          </a:xfrm>
          <a:prstGeom prst="rect">
            <a:avLst/>
          </a:prstGeom>
        </p:spPr>
      </p:pic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C11831-35A0-4E22-9B6D-C30A7923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Publer</a:t>
            </a:r>
          </a:p>
        </p:txBody>
      </p:sp>
    </p:spTree>
    <p:extLst>
      <p:ext uri="{BB962C8B-B14F-4D97-AF65-F5344CB8AC3E}">
        <p14:creationId xmlns:p14="http://schemas.microsoft.com/office/powerpoint/2010/main" val="2008948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C3862F-4D15-4923-8898-2E77D526F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Предварительный анализ. Термины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F410A18-1359-4134-9BEB-085F3FF0A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Трафик. Показывает количество посетителей сайта. Считается в сеансах, сессиях, визитах и посещениях.  </a:t>
            </a:r>
          </a:p>
          <a:p>
            <a:r>
              <a:rPr lang="en-US" dirty="0"/>
              <a:t>ER</a:t>
            </a:r>
            <a:r>
              <a:rPr lang="ru-RU" dirty="0"/>
              <a:t> (</a:t>
            </a:r>
            <a:r>
              <a:rPr lang="en-US" dirty="0"/>
              <a:t>Engagement Rate)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>Показывает, насколько аудитория страницы активна, как хорошо она реагирует на посты страницы. Считается по формуле: </a:t>
            </a:r>
          </a:p>
          <a:p>
            <a:pPr marL="457200" lvl="1" indent="0">
              <a:buNone/>
            </a:pPr>
            <a:r>
              <a:rPr lang="ru-RU" dirty="0"/>
              <a:t>	(</a:t>
            </a:r>
            <a:r>
              <a:rPr lang="ru-RU" dirty="0" err="1"/>
              <a:t>Лайки+Комментарии</a:t>
            </a:r>
            <a:r>
              <a:rPr lang="ru-RU" dirty="0"/>
              <a:t>)*30</a:t>
            </a:r>
            <a:r>
              <a:rPr lang="en-US" dirty="0"/>
              <a:t>/</a:t>
            </a:r>
            <a:r>
              <a:rPr lang="ru-RU" dirty="0" err="1"/>
              <a:t>Ср.кол</a:t>
            </a:r>
            <a:r>
              <a:rPr lang="ru-RU" dirty="0"/>
              <a:t>-во подписчиков за месяц  </a:t>
            </a:r>
          </a:p>
          <a:p>
            <a:r>
              <a:rPr lang="en-US" dirty="0"/>
              <a:t>CPM. </a:t>
            </a:r>
            <a:r>
              <a:rPr lang="ru-RU" dirty="0"/>
              <a:t>Стоимость за 1000 показов рекламного баннера. Единица измерения при покупке рекламы.</a:t>
            </a:r>
          </a:p>
        </p:txBody>
      </p:sp>
    </p:spTree>
    <p:extLst>
      <p:ext uri="{BB962C8B-B14F-4D97-AF65-F5344CB8AC3E}">
        <p14:creationId xmlns:p14="http://schemas.microsoft.com/office/powerpoint/2010/main" val="880977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A0C819-944C-48FE-8EC4-0540EFC8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Полезные ссылки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C1485F4-80F0-45E0-B3DE-A8A414DBAF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Анализ сайтов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2691DA4-E25C-464C-A4B9-66DB343B0B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Zero.kz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TNS Global</a:t>
            </a:r>
            <a:endParaRPr lang="en-US" dirty="0"/>
          </a:p>
          <a:p>
            <a:r>
              <a:rPr lang="en-US" dirty="0">
                <a:hlinkClick r:id="rId4"/>
              </a:rPr>
              <a:t>Similarweb.com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A7B20A8F-74BF-42DC-BBB9-B13E5282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Анализ соцсетей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DF8336AA-8056-4CE4-ADA5-2DD2B40CCAF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>
                <a:hlinkClick r:id="rId5"/>
              </a:rPr>
              <a:t>Publer</a:t>
            </a:r>
            <a:endParaRPr lang="en-US" dirty="0"/>
          </a:p>
          <a:p>
            <a:r>
              <a:rPr lang="en-US" dirty="0" err="1">
                <a:hlinkClick r:id="rId6"/>
              </a:rPr>
              <a:t>PepperNinja</a:t>
            </a:r>
            <a:endParaRPr lang="en-US" dirty="0"/>
          </a:p>
          <a:p>
            <a:r>
              <a:rPr lang="ru-RU" dirty="0" err="1">
                <a:hlinkClick r:id="rId7"/>
              </a:rPr>
              <a:t>Церебро</a:t>
            </a:r>
            <a:endParaRPr lang="ru-RU" dirty="0"/>
          </a:p>
          <a:p>
            <a:r>
              <a:rPr lang="en-US" dirty="0" err="1">
                <a:hlinkClick r:id="rId8"/>
              </a:rPr>
              <a:t>TargetHunter</a:t>
            </a:r>
            <a:endParaRPr lang="ru-RU" dirty="0"/>
          </a:p>
          <a:p>
            <a:r>
              <a:rPr lang="en-US" dirty="0" err="1">
                <a:hlinkClick r:id="rId9"/>
              </a:rPr>
              <a:t>SocialBakers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624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BB0F7572-229B-47FC-B5A7-9053E538EC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2" r="1" b="1"/>
          <a:stretch/>
        </p:blipFill>
        <p:spPr>
          <a:xfrm>
            <a:off x="6051296" y="1784985"/>
            <a:ext cx="4901184" cy="4450221"/>
          </a:xfrm>
          <a:prstGeom prst="rect">
            <a:avLst/>
          </a:prstGeom>
          <a:effectLst/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BED6BEDE-5154-46BA-822F-F8601007E9C1}"/>
              </a:ext>
            </a:extLst>
          </p:cNvPr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Советы по контенту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xmlns="" id="{D749BDDD-9803-46E8-A9BB-4145D076AFA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45770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Пишите проще!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Применяйте </a:t>
            </a:r>
            <a:r>
              <a:rPr lang="ru-RU" dirty="0" err="1"/>
              <a:t>инфостиль</a:t>
            </a:r>
            <a:endParaRPr lang="ru-RU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http://maximilyahov.ru/hello/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255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3035B4-8BAA-4BA5-8585-C0674448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Кейс №1. Анонс нового продукта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06F3AB-663A-43A1-9DDC-4A1AC6344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ru-RU" b="1" dirty="0"/>
              <a:t>Инструменты пост-</a:t>
            </a:r>
            <a:r>
              <a:rPr lang="ru-RU" b="1" dirty="0" err="1"/>
              <a:t>фактум</a:t>
            </a:r>
            <a:r>
              <a:rPr lang="ru-RU" b="1" dirty="0"/>
              <a:t> анализа</a:t>
            </a:r>
            <a:r>
              <a:rPr lang="ru-RU" dirty="0"/>
              <a:t>: 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Google Analytics, </a:t>
            </a:r>
            <a:r>
              <a:rPr lang="ru-RU" dirty="0"/>
              <a:t>Статистика ВК и ФБ, здравый смысл</a:t>
            </a:r>
          </a:p>
        </p:txBody>
      </p:sp>
    </p:spTree>
    <p:extLst>
      <p:ext uri="{BB962C8B-B14F-4D97-AF65-F5344CB8AC3E}">
        <p14:creationId xmlns:p14="http://schemas.microsoft.com/office/powerpoint/2010/main" val="276652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4AC5506-6312-4701-8D3C-40187889A94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Объект 3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3BBC41BC-AEE9-4E70-9CDC-AE80D89AC2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522824"/>
            <a:ext cx="10905066" cy="269900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E4A42C-81B1-4E11-8B06-B252359A5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Google Analytics</a:t>
            </a:r>
          </a:p>
        </p:txBody>
      </p:sp>
    </p:spTree>
    <p:extLst>
      <p:ext uri="{BB962C8B-B14F-4D97-AF65-F5344CB8AC3E}">
        <p14:creationId xmlns:p14="http://schemas.microsoft.com/office/powerpoint/2010/main" val="1340020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05774F-6791-45CC-BE26-6F62362C5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Пост-</a:t>
            </a:r>
            <a:r>
              <a:rPr lang="ru-RU" dirty="0" err="1"/>
              <a:t>фактум</a:t>
            </a:r>
            <a:r>
              <a:rPr lang="ru-RU" dirty="0"/>
              <a:t> анализ. Термины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45C7A23-FA4A-4266-8080-4DDF8BD13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r>
              <a:rPr lang="en-US" dirty="0"/>
              <a:t>CTR (Click-through rate) — </a:t>
            </a:r>
            <a:r>
              <a:rPr lang="ru-RU" dirty="0" err="1"/>
              <a:t>Кликабельность</a:t>
            </a:r>
            <a:r>
              <a:rPr lang="ru-RU" dirty="0"/>
              <a:t>. Показывает насколько наш баннер привлекателен</a:t>
            </a:r>
          </a:p>
          <a:p>
            <a:pPr marL="342900" indent="-342900"/>
            <a:r>
              <a:rPr lang="en-US" dirty="0"/>
              <a:t>CPC</a:t>
            </a:r>
            <a:r>
              <a:rPr lang="ru-RU" dirty="0"/>
              <a:t> </a:t>
            </a:r>
            <a:r>
              <a:rPr lang="en-US" dirty="0"/>
              <a:t>(Cost per click) </a:t>
            </a:r>
            <a:r>
              <a:rPr lang="ru-RU" dirty="0"/>
              <a:t>— Стоимость клика. При увеличении </a:t>
            </a:r>
            <a:r>
              <a:rPr lang="en-US" dirty="0"/>
              <a:t>CTR</a:t>
            </a:r>
            <a:r>
              <a:rPr lang="ru-RU" dirty="0"/>
              <a:t> стоимость клика как правило падает</a:t>
            </a:r>
            <a:r>
              <a:rPr lang="en-US" dirty="0"/>
              <a:t> </a:t>
            </a:r>
            <a:endParaRPr lang="ru-RU" dirty="0"/>
          </a:p>
          <a:p>
            <a:pPr marL="342900" indent="-342900"/>
            <a:r>
              <a:rPr lang="en-US" dirty="0"/>
              <a:t>CPA (Cost per action) — </a:t>
            </a:r>
            <a:r>
              <a:rPr lang="ru-RU" dirty="0"/>
              <a:t>Стоимость целевого действия (заявка, звонок, регистрация, покупка)</a:t>
            </a:r>
          </a:p>
          <a:p>
            <a:pPr marL="342900" indent="-342900"/>
            <a:r>
              <a:rPr lang="ru-RU" dirty="0"/>
              <a:t>Коэффициент конверсии — Процент пользователей, которые </a:t>
            </a:r>
            <a:r>
              <a:rPr lang="ru-RU" dirty="0" err="1"/>
              <a:t>совершивли</a:t>
            </a:r>
            <a:r>
              <a:rPr lang="ru-RU" dirty="0"/>
              <a:t> целевое действие (регистрация, заявка, звонок, и </a:t>
            </a:r>
            <a:r>
              <a:rPr lang="ru-RU" dirty="0" err="1"/>
              <a:t>тд</a:t>
            </a:r>
            <a:r>
              <a:rPr lang="ru-RU" dirty="0"/>
              <a:t>)</a:t>
            </a:r>
          </a:p>
          <a:p>
            <a:pPr marL="342900" indent="-342900"/>
            <a:r>
              <a:rPr lang="en-US" dirty="0"/>
              <a:t>ROMI</a:t>
            </a:r>
            <a:r>
              <a:rPr lang="ru-RU" dirty="0"/>
              <a:t> — Возврат инвестиции в маркетинг. Считается по формуле</a:t>
            </a:r>
          </a:p>
          <a:p>
            <a:pPr marL="800100" lvl="1" indent="-342900"/>
            <a:r>
              <a:rPr lang="ru-RU" dirty="0"/>
              <a:t>(Доход – Расходы на маркетинг)*100%</a:t>
            </a:r>
            <a:r>
              <a:rPr lang="en-US" dirty="0"/>
              <a:t>/</a:t>
            </a:r>
            <a:r>
              <a:rPr lang="ru-RU" dirty="0"/>
              <a:t>Расходы на маркетинг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7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3C4760-B09C-4129-9162-F42DFF95F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Интернет-маркетинг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24B8003-8475-45AF-AED7-D74696339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Практика использования всех аспектов традиционного маркетинга в Интернете, с целью продажи продукта или услуги покупателям. </a:t>
            </a:r>
            <a:endParaRPr lang="kk-KZ" i="1" dirty="0"/>
          </a:p>
          <a:p>
            <a:pPr marL="0" indent="0">
              <a:buNone/>
            </a:pPr>
            <a:endParaRPr lang="kk-KZ" i="1" dirty="0"/>
          </a:p>
          <a:p>
            <a:pPr marL="0" indent="0">
              <a:buNone/>
            </a:pPr>
            <a:r>
              <a:rPr lang="kk-KZ" i="1" dirty="0"/>
              <a:t>(Википедия)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3580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2D31D0-A1FE-4317-86CB-E7BD4103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534"/>
            <a:ext cx="10515600" cy="1325563"/>
          </a:xfrm>
        </p:spPr>
        <p:txBody>
          <a:bodyPr/>
          <a:lstStyle/>
          <a:p>
            <a:r>
              <a:rPr lang="en-US" dirty="0"/>
              <a:t>PR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848E750-A5AE-4873-A92A-83816BD66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96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Relations</a:t>
            </a:r>
            <a:r>
              <a:rPr lang="ru-RU" dirty="0"/>
              <a:t> — это продолжительные, планируемые усилия, которые направлены на создание и поддержку позитивного имиджа компании, а также построение доброжелательных отношений между компанией и общественностью (потенциально заинтересованными в продукте или услуге компании). </a:t>
            </a:r>
          </a:p>
          <a:p>
            <a:pPr marL="0" indent="0">
              <a:buNone/>
            </a:pPr>
            <a:r>
              <a:rPr lang="ru-RU" dirty="0"/>
              <a:t>PR — это искусство правильно подать информацию, сделать так, чтобы один факт был более важен, чем другой, помочь информации найти свою аудиторию.</a:t>
            </a:r>
          </a:p>
          <a:p>
            <a:pPr marL="0" indent="0">
              <a:buNone/>
            </a:pPr>
            <a:r>
              <a:rPr lang="ru-RU" b="1" dirty="0"/>
              <a:t>Основные методы PR</a:t>
            </a:r>
            <a:r>
              <a:rPr lang="ru-RU" dirty="0"/>
              <a:t> — это информирование ЦА через средства массовой информации: социальные сети, пресс-конференции, статьи в СМИ о новинках или новостях компании, публикация на собственных площадках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193525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69F2AF8-D68A-478E-8444-17E5AE2175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Главное преимущество интернет-маркетинга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53658698-C1C4-450D-AA84-8C5011341C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rgbClr val="FF0000"/>
                </a:solidFill>
              </a:rPr>
              <a:t>Всё можно измерить!</a:t>
            </a:r>
          </a:p>
        </p:txBody>
      </p:sp>
    </p:spTree>
    <p:extLst>
      <p:ext uri="{BB962C8B-B14F-4D97-AF65-F5344CB8AC3E}">
        <p14:creationId xmlns:p14="http://schemas.microsoft.com/office/powerpoint/2010/main" val="384663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02C5AC1-A2B2-4610-9950-8C1630D14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845" y="0"/>
            <a:ext cx="86463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2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A8E5B9-295C-4E6E-9A04-82C9357A0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Инструменты рекламы от </a:t>
            </a:r>
            <a:r>
              <a:rPr lang="en-US" dirty="0"/>
              <a:t>Google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864B725C-FCB6-46C8-889B-EE0BBEDC2F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95763"/>
            <a:ext cx="10515600" cy="156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1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3035B4-8BAA-4BA5-8585-C0674448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Кейс. Анонс нового продукта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06F3AB-663A-43A1-9DDC-4A1AC6344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Компания запустила новый продукт: стриминговый видеосервис</a:t>
            </a:r>
          </a:p>
          <a:p>
            <a:endParaRPr lang="ru-RU" dirty="0"/>
          </a:p>
          <a:p>
            <a:r>
              <a:rPr lang="ru-RU" b="1" dirty="0"/>
              <a:t>Цель</a:t>
            </a:r>
            <a:r>
              <a:rPr lang="ru-RU" dirty="0"/>
              <a:t>: Донести информацию до большого числа пользователей, набрать как можно больше регистрации в сервисе</a:t>
            </a:r>
          </a:p>
          <a:p>
            <a:endParaRPr lang="ru-RU" dirty="0"/>
          </a:p>
          <a:p>
            <a:r>
              <a:rPr lang="ru-RU" b="1" dirty="0"/>
              <a:t>Инструменты продвижения</a:t>
            </a:r>
            <a:r>
              <a:rPr lang="ru-RU" dirty="0"/>
              <a:t>: публикации в СМИ, баннерная реклама</a:t>
            </a:r>
            <a:r>
              <a:rPr lang="en-US" dirty="0"/>
              <a:t>,</a:t>
            </a:r>
            <a:r>
              <a:rPr lang="ru-RU" dirty="0"/>
              <a:t> анонсы в соцсетях</a:t>
            </a:r>
            <a:r>
              <a:rPr lang="en-US" dirty="0"/>
              <a:t>, </a:t>
            </a:r>
            <a:r>
              <a:rPr lang="ru-RU" dirty="0"/>
              <a:t>посты у </a:t>
            </a:r>
            <a:r>
              <a:rPr lang="ru-RU" dirty="0" err="1"/>
              <a:t>вайнеров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54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3035B4-8BAA-4BA5-8585-C0674448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Кейс. Анонс нового продукта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06F3AB-663A-43A1-9DDC-4A1AC6344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ru-RU" b="1" dirty="0"/>
              <a:t>Инструменты предварительного анализа</a:t>
            </a:r>
            <a:r>
              <a:rPr lang="ru-RU" dirty="0"/>
              <a:t>: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/>
              <a:t>Zero, TNS-Global, </a:t>
            </a:r>
            <a:r>
              <a:rPr lang="en-US" dirty="0" err="1"/>
              <a:t>Similarweb</a:t>
            </a:r>
            <a:r>
              <a:rPr lang="en-US" dirty="0"/>
              <a:t>, </a:t>
            </a:r>
            <a:r>
              <a:rPr lang="en-US" dirty="0" err="1"/>
              <a:t>Publer</a:t>
            </a:r>
            <a:r>
              <a:rPr lang="ru-RU" dirty="0"/>
              <a:t>, здравый смысл</a:t>
            </a:r>
          </a:p>
        </p:txBody>
      </p:sp>
    </p:spTree>
    <p:extLst>
      <p:ext uri="{BB962C8B-B14F-4D97-AF65-F5344CB8AC3E}">
        <p14:creationId xmlns:p14="http://schemas.microsoft.com/office/powerpoint/2010/main" val="95788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9EB7CCB0-3030-45AC-9294-5B592E5FCE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8018" y="643466"/>
            <a:ext cx="6419296" cy="5568739"/>
          </a:xfrm>
          <a:prstGeom prst="rect">
            <a:avLst/>
          </a:prstGeom>
        </p:spPr>
      </p:pic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3035B4-8BAA-4BA5-8585-C06744481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Zero.kz</a:t>
            </a:r>
          </a:p>
        </p:txBody>
      </p:sp>
    </p:spTree>
    <p:extLst>
      <p:ext uri="{BB962C8B-B14F-4D97-AF65-F5344CB8AC3E}">
        <p14:creationId xmlns:p14="http://schemas.microsoft.com/office/powerpoint/2010/main" val="42834489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</TotalTime>
  <Words>393</Words>
  <Application>Microsoft Office PowerPoint</Application>
  <PresentationFormat>Произвольный</PresentationFormat>
  <Paragraphs>63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Инструменты интернет-маркетинга для  PR-специалистов</vt:lpstr>
      <vt:lpstr>Интернет-маркетинг</vt:lpstr>
      <vt:lpstr>PR</vt:lpstr>
      <vt:lpstr>Главное преимущество интернет-маркетинга</vt:lpstr>
      <vt:lpstr>Презентация PowerPoint</vt:lpstr>
      <vt:lpstr>Инструменты рекламы от Google</vt:lpstr>
      <vt:lpstr>Кейс. Анонс нового продукта</vt:lpstr>
      <vt:lpstr>Кейс. Анонс нового продукта</vt:lpstr>
      <vt:lpstr>Zero.kz</vt:lpstr>
      <vt:lpstr>TNS Global</vt:lpstr>
      <vt:lpstr>Similarweb</vt:lpstr>
      <vt:lpstr>Publer</vt:lpstr>
      <vt:lpstr>Предварительный анализ. Термины</vt:lpstr>
      <vt:lpstr>Полезные ссылки</vt:lpstr>
      <vt:lpstr>Презентация PowerPoint</vt:lpstr>
      <vt:lpstr>Кейс №1. Анонс нового продукта</vt:lpstr>
      <vt:lpstr>Google Analytics</vt:lpstr>
      <vt:lpstr>Пост-фактум анализ. Термины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интернет-маркетинг может помочь PR-специалистам в их работе</dc:title>
  <dc:creator>Дастан Ахметжанов</dc:creator>
  <cp:lastModifiedBy>Saltanat Berdikulova</cp:lastModifiedBy>
  <cp:revision>63</cp:revision>
  <dcterms:created xsi:type="dcterms:W3CDTF">2017-05-30T04:49:05Z</dcterms:created>
  <dcterms:modified xsi:type="dcterms:W3CDTF">2021-02-08T08:15:50Z</dcterms:modified>
</cp:coreProperties>
</file>